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3" d="100"/>
          <a:sy n="123" d="100"/>
        </p:scale>
        <p:origin x="-680"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69891620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 name="Shape 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p:nvPr/>
        </p:nvSpPr>
        <p:spPr>
          <a:xfrm>
            <a:off x="372035" y="233279"/>
            <a:ext cx="8399999" cy="3330600"/>
          </a:xfrm>
          <a:prstGeom prst="roundRect">
            <a:avLst>
              <a:gd name="adj" fmla="val 3653"/>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9" name="Shape 9"/>
          <p:cNvSpPr/>
          <p:nvPr/>
        </p:nvSpPr>
        <p:spPr>
          <a:xfrm>
            <a:off x="372035" y="3678300"/>
            <a:ext cx="8399999" cy="904800"/>
          </a:xfrm>
          <a:prstGeom prst="roundRect">
            <a:avLst>
              <a:gd name="adj" fmla="val 15243"/>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10" name="Shape 10"/>
          <p:cNvSpPr txBox="1">
            <a:spLocks noGrp="1"/>
          </p:cNvSpPr>
          <p:nvPr>
            <p:ph type="ctrTitle"/>
          </p:nvPr>
        </p:nvSpPr>
        <p:spPr>
          <a:xfrm>
            <a:off x="685800" y="473108"/>
            <a:ext cx="7772400" cy="2842199"/>
          </a:xfrm>
          <a:prstGeom prst="rect">
            <a:avLst/>
          </a:prstGeom>
        </p:spPr>
        <p:txBody>
          <a:bodyPr lIns="91425" tIns="91425" rIns="91425" bIns="91425" anchor="b"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1" name="Shape 11"/>
          <p:cNvSpPr txBox="1">
            <a:spLocks noGrp="1"/>
          </p:cNvSpPr>
          <p:nvPr>
            <p:ph type="subTitle" idx="1"/>
          </p:nvPr>
        </p:nvSpPr>
        <p:spPr>
          <a:xfrm>
            <a:off x="685800" y="3896921"/>
            <a:ext cx="7772400" cy="460800"/>
          </a:xfrm>
          <a:prstGeom prst="rect">
            <a:avLst/>
          </a:prstGeom>
        </p:spPr>
        <p:txBody>
          <a:bodyPr lIns="91425" tIns="91425" rIns="91425" bIns="91425" anchor="ctr" anchorCtr="0"/>
          <a:lstStyle>
            <a:lvl1pPr>
              <a:spcBef>
                <a:spcPts val="0"/>
              </a:spcBef>
              <a:buNone/>
              <a:defRPr/>
            </a:lvl1pPr>
            <a:lvl2pPr>
              <a:spcBef>
                <a:spcPts val="0"/>
              </a:spcBef>
              <a:buSzPct val="100000"/>
              <a:buNone/>
              <a:defRPr sz="3000"/>
            </a:lvl2pPr>
            <a:lvl3pPr>
              <a:spcBef>
                <a:spcPts val="0"/>
              </a:spcBef>
              <a:buSzPct val="100000"/>
              <a:buNone/>
              <a:defRPr sz="3000"/>
            </a:lvl3pPr>
            <a:lvl4pPr>
              <a:spcBef>
                <a:spcPts val="0"/>
              </a:spcBef>
              <a:buSzPct val="100000"/>
              <a:buNone/>
              <a:defRPr sz="3000"/>
            </a:lvl4pPr>
            <a:lvl5pPr>
              <a:spcBef>
                <a:spcPts val="0"/>
              </a:spcBef>
              <a:buSzPct val="100000"/>
              <a:buNone/>
              <a:defRPr sz="3000"/>
            </a:lvl5pPr>
            <a:lvl6pPr>
              <a:spcBef>
                <a:spcPts val="0"/>
              </a:spcBef>
              <a:buSzPct val="100000"/>
              <a:buNone/>
              <a:defRPr sz="3000"/>
            </a:lvl6pPr>
            <a:lvl7pPr>
              <a:spcBef>
                <a:spcPts val="0"/>
              </a:spcBef>
              <a:buSzPct val="100000"/>
              <a:buNone/>
              <a:defRPr sz="3000"/>
            </a:lvl7pPr>
            <a:lvl8pPr>
              <a:spcBef>
                <a:spcPts val="0"/>
              </a:spcBef>
              <a:buSzPct val="100000"/>
              <a:buNone/>
              <a:defRPr sz="3000"/>
            </a:lvl8pPr>
            <a:lvl9pPr>
              <a:spcBef>
                <a:spcPts val="0"/>
              </a:spcBef>
              <a:buSzPct val="100000"/>
              <a:buNone/>
              <a:defRPr sz="3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p:nvPr/>
        </p:nvSpPr>
        <p:spPr>
          <a:xfrm>
            <a:off x="372035" y="1163170"/>
            <a:ext cx="8399999" cy="3877800"/>
          </a:xfrm>
          <a:prstGeom prst="roundRect">
            <a:avLst>
              <a:gd name="adj" fmla="val 297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14" name="Shape 14"/>
          <p:cNvSpPr/>
          <p:nvPr/>
        </p:nvSpPr>
        <p:spPr>
          <a:xfrm rot="10800000" flipH="1">
            <a:off x="372035" y="59"/>
            <a:ext cx="8399999" cy="1049700"/>
          </a:xfrm>
          <a:prstGeom prst="round2SameRect">
            <a:avLst>
              <a:gd name="adj1" fmla="val 10590"/>
              <a:gd name="adj2" fmla="val 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15" name="Shape 15"/>
          <p:cNvSpPr txBox="1">
            <a:spLocks noGrp="1"/>
          </p:cNvSpPr>
          <p:nvPr>
            <p:ph type="title"/>
          </p:nvPr>
        </p:nvSpPr>
        <p:spPr>
          <a:xfrm>
            <a:off x="457200" y="139527"/>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p:nvPr/>
        </p:nvSpPr>
        <p:spPr>
          <a:xfrm>
            <a:off x="372035" y="1163170"/>
            <a:ext cx="4114800" cy="3877800"/>
          </a:xfrm>
          <a:prstGeom prst="roundRect">
            <a:avLst>
              <a:gd name="adj" fmla="val 3784"/>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19" name="Shape 19"/>
          <p:cNvSpPr/>
          <p:nvPr/>
        </p:nvSpPr>
        <p:spPr>
          <a:xfrm rot="10800000" flipH="1">
            <a:off x="372035" y="59"/>
            <a:ext cx="8399999" cy="1049700"/>
          </a:xfrm>
          <a:prstGeom prst="round2SameRect">
            <a:avLst>
              <a:gd name="adj1" fmla="val 10590"/>
              <a:gd name="adj2" fmla="val 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0" name="Shape 20"/>
          <p:cNvSpPr txBox="1">
            <a:spLocks noGrp="1"/>
          </p:cNvSpPr>
          <p:nvPr>
            <p:ph type="title"/>
          </p:nvPr>
        </p:nvSpPr>
        <p:spPr>
          <a:xfrm>
            <a:off x="457200" y="139527"/>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457200" y="1200150"/>
            <a:ext cx="3925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p:nvPr/>
        </p:nvSpPr>
        <p:spPr>
          <a:xfrm>
            <a:off x="4657164" y="1163170"/>
            <a:ext cx="4114800" cy="3877800"/>
          </a:xfrm>
          <a:prstGeom prst="roundRect">
            <a:avLst>
              <a:gd name="adj" fmla="val 3784"/>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3" name="Shape 23"/>
          <p:cNvSpPr txBox="1">
            <a:spLocks noGrp="1"/>
          </p:cNvSpPr>
          <p:nvPr>
            <p:ph type="body" idx="2"/>
          </p:nvPr>
        </p:nvSpPr>
        <p:spPr>
          <a:xfrm>
            <a:off x="4761353" y="1200150"/>
            <a:ext cx="3925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4"/>
        <p:cNvGrpSpPr/>
        <p:nvPr/>
      </p:nvGrpSpPr>
      <p:grpSpPr>
        <a:xfrm>
          <a:off x="0" y="0"/>
          <a:ext cx="0" cy="0"/>
          <a:chOff x="0" y="0"/>
          <a:chExt cx="0" cy="0"/>
        </a:xfrm>
      </p:grpSpPr>
      <p:sp>
        <p:nvSpPr>
          <p:cNvPr id="25" name="Shape 25"/>
          <p:cNvSpPr/>
          <p:nvPr/>
        </p:nvSpPr>
        <p:spPr>
          <a:xfrm>
            <a:off x="372035" y="1163170"/>
            <a:ext cx="8399999" cy="3877800"/>
          </a:xfrm>
          <a:prstGeom prst="roundRect">
            <a:avLst>
              <a:gd name="adj" fmla="val 297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6" name="Shape 26"/>
          <p:cNvSpPr/>
          <p:nvPr/>
        </p:nvSpPr>
        <p:spPr>
          <a:xfrm rot="10800000" flipH="1">
            <a:off x="372035" y="59"/>
            <a:ext cx="8399999" cy="1049700"/>
          </a:xfrm>
          <a:prstGeom prst="round2SameRect">
            <a:avLst>
              <a:gd name="adj1" fmla="val 10590"/>
              <a:gd name="adj2" fmla="val 0"/>
            </a:avLst>
          </a:prstGeom>
          <a:solidFill>
            <a:srgbClr val="FFFFFF"/>
          </a:solidFill>
          <a:ln>
            <a:noFill/>
          </a:ln>
        </p:spPr>
        <p:txBody>
          <a:bodyPr lIns="91425" tIns="45700" rIns="91425" bIns="45700" anchor="ctr" anchorCtr="0">
            <a:noAutofit/>
          </a:bodyPr>
          <a:lstStyle/>
          <a:p>
            <a:pPr>
              <a:spcBef>
                <a:spcPts val="0"/>
              </a:spcBef>
              <a:buNone/>
            </a:pPr>
            <a:endParaRPr/>
          </a:p>
        </p:txBody>
      </p:sp>
      <p:sp>
        <p:nvSpPr>
          <p:cNvPr id="27" name="Shape 27"/>
          <p:cNvSpPr txBox="1">
            <a:spLocks noGrp="1"/>
          </p:cNvSpPr>
          <p:nvPr>
            <p:ph type="title"/>
          </p:nvPr>
        </p:nvSpPr>
        <p:spPr>
          <a:xfrm>
            <a:off x="457200" y="139527"/>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8"/>
        <p:cNvGrpSpPr/>
        <p:nvPr/>
      </p:nvGrpSpPr>
      <p:grpSpPr>
        <a:xfrm>
          <a:off x="0" y="0"/>
          <a:ext cx="0" cy="0"/>
          <a:chOff x="0" y="0"/>
          <a:chExt cx="0" cy="0"/>
        </a:xfrm>
      </p:grpSpPr>
      <p:sp>
        <p:nvSpPr>
          <p:cNvPr id="29" name="Shape 29"/>
          <p:cNvSpPr txBox="1">
            <a:spLocks noGrp="1"/>
          </p:cNvSpPr>
          <p:nvPr>
            <p:ph type="body" idx="1"/>
          </p:nvPr>
        </p:nvSpPr>
        <p:spPr>
          <a:xfrm>
            <a:off x="372035" y="4276652"/>
            <a:ext cx="8399999" cy="649199"/>
          </a:xfrm>
          <a:prstGeom prst="rect">
            <a:avLst/>
          </a:prstGeom>
        </p:spPr>
        <p:txBody>
          <a:bodyPr lIns="91425" tIns="91425" rIns="91425" bIns="91425" anchor="t" anchorCtr="0"/>
          <a:lstStyle>
            <a:lvl1pPr>
              <a:spcBef>
                <a:spcPts val="0"/>
              </a:spcBef>
              <a:buClr>
                <a:schemeClr val="lt1"/>
              </a:buClr>
              <a:buSzPct val="100000"/>
              <a:buNone/>
              <a:defRPr sz="2400" b="1">
                <a:solidFill>
                  <a:schemeClr val="lt1"/>
                </a:solidFill>
              </a:defRPr>
            </a:lvl1pPr>
          </a:lstStyle>
          <a:p>
            <a:endParaRPr/>
          </a:p>
        </p:txBody>
      </p:sp>
      <p:sp>
        <p:nvSpPr>
          <p:cNvPr id="30" name="Shape 30"/>
          <p:cNvSpPr/>
          <p:nvPr/>
        </p:nvSpPr>
        <p:spPr>
          <a:xfrm>
            <a:off x="372035" y="233279"/>
            <a:ext cx="8399999" cy="3868499"/>
          </a:xfrm>
          <a:prstGeom prst="roundRect">
            <a:avLst>
              <a:gd name="adj" fmla="val 2776"/>
            </a:avLst>
          </a:prstGeom>
          <a:solidFill>
            <a:srgbClr val="FFFFFF"/>
          </a:solidFill>
          <a:ln>
            <a:noFill/>
          </a:ln>
        </p:spPr>
        <p:txBody>
          <a:bodyPr lIns="91425" tIns="45700" rIns="91425" bIns="45700" anchor="ctr" anchorCtr="0">
            <a:noAutofit/>
          </a:bodyPr>
          <a:lstStyle/>
          <a:p>
            <a:pPr>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1"/>
        <p:cNvGrpSpPr/>
        <p:nvPr/>
      </p:nvGrpSpPr>
      <p:grpSpPr>
        <a:xfrm>
          <a:off x="0" y="0"/>
          <a:ext cx="0" cy="0"/>
          <a:chOff x="0" y="0"/>
          <a:chExt cx="0" cy="0"/>
        </a:xfrm>
      </p:grpSpPr>
      <p:sp>
        <p:nvSpPr>
          <p:cNvPr id="32" name="Shape 32"/>
          <p:cNvSpPr/>
          <p:nvPr/>
        </p:nvSpPr>
        <p:spPr>
          <a:xfrm>
            <a:off x="372035" y="235584"/>
            <a:ext cx="8399999" cy="4672199"/>
          </a:xfrm>
          <a:prstGeom prst="roundRect">
            <a:avLst>
              <a:gd name="adj" fmla="val 2255"/>
            </a:avLst>
          </a:prstGeom>
          <a:solidFill>
            <a:srgbClr val="FFFFFF"/>
          </a:solidFill>
          <a:ln>
            <a:noFill/>
          </a:ln>
        </p:spPr>
        <p:txBody>
          <a:bodyPr lIns="91425" tIns="45700" rIns="91425" bIns="45700" anchor="ctr" anchorCtr="0">
            <a:noAutofit/>
          </a:bodyPr>
          <a:lstStyle/>
          <a:p>
            <a:pPr>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139527"/>
            <a:ext cx="8229600" cy="857400"/>
          </a:xfrm>
          <a:prstGeom prst="rect">
            <a:avLst/>
          </a:prstGeom>
          <a:noFill/>
          <a:ln>
            <a:noFill/>
          </a:ln>
        </p:spPr>
        <p:txBody>
          <a:bodyPr lIns="91425" tIns="91425" rIns="91425" bIns="91425" anchor="b" anchorCtr="0"/>
          <a:lstStyle>
            <a:lvl1pPr>
              <a:spcBef>
                <a:spcPts val="0"/>
              </a:spcBef>
              <a:buClr>
                <a:schemeClr val="dk2"/>
              </a:buClr>
              <a:buSzPct val="100000"/>
              <a:buNone/>
              <a:defRPr sz="3600" b="1">
                <a:solidFill>
                  <a:schemeClr val="dk2"/>
                </a:solidFill>
              </a:defRPr>
            </a:lvl1pPr>
            <a:lvl2pPr>
              <a:spcBef>
                <a:spcPts val="0"/>
              </a:spcBef>
              <a:buClr>
                <a:schemeClr val="dk2"/>
              </a:buClr>
              <a:buSzPct val="100000"/>
              <a:buNone/>
              <a:defRPr sz="3600" b="1">
                <a:solidFill>
                  <a:schemeClr val="dk2"/>
                </a:solidFill>
              </a:defRPr>
            </a:lvl2pPr>
            <a:lvl3pPr>
              <a:spcBef>
                <a:spcPts val="0"/>
              </a:spcBef>
              <a:buClr>
                <a:schemeClr val="dk2"/>
              </a:buClr>
              <a:buSzPct val="100000"/>
              <a:buNone/>
              <a:defRPr sz="3600" b="1">
                <a:solidFill>
                  <a:schemeClr val="dk2"/>
                </a:solidFill>
              </a:defRPr>
            </a:lvl3pPr>
            <a:lvl4pPr>
              <a:spcBef>
                <a:spcPts val="0"/>
              </a:spcBef>
              <a:buClr>
                <a:schemeClr val="dk2"/>
              </a:buClr>
              <a:buSzPct val="100000"/>
              <a:buNone/>
              <a:defRPr sz="3600" b="1">
                <a:solidFill>
                  <a:schemeClr val="dk2"/>
                </a:solidFill>
              </a:defRPr>
            </a:lvl4pPr>
            <a:lvl5pPr>
              <a:spcBef>
                <a:spcPts val="0"/>
              </a:spcBef>
              <a:buClr>
                <a:schemeClr val="dk2"/>
              </a:buClr>
              <a:buSzPct val="100000"/>
              <a:buNone/>
              <a:defRPr sz="3600" b="1">
                <a:solidFill>
                  <a:schemeClr val="dk2"/>
                </a:solidFill>
              </a:defRPr>
            </a:lvl5pPr>
            <a:lvl6pPr>
              <a:spcBef>
                <a:spcPts val="0"/>
              </a:spcBef>
              <a:buClr>
                <a:schemeClr val="dk2"/>
              </a:buClr>
              <a:buSzPct val="100000"/>
              <a:buNone/>
              <a:defRPr sz="3600" b="1">
                <a:solidFill>
                  <a:schemeClr val="dk2"/>
                </a:solidFill>
              </a:defRPr>
            </a:lvl6pPr>
            <a:lvl7pPr>
              <a:spcBef>
                <a:spcPts val="0"/>
              </a:spcBef>
              <a:buClr>
                <a:schemeClr val="dk2"/>
              </a:buClr>
              <a:buSzPct val="100000"/>
              <a:buNone/>
              <a:defRPr sz="3600" b="1">
                <a:solidFill>
                  <a:schemeClr val="dk2"/>
                </a:solidFill>
              </a:defRPr>
            </a:lvl7pPr>
            <a:lvl8pPr>
              <a:spcBef>
                <a:spcPts val="0"/>
              </a:spcBef>
              <a:buClr>
                <a:schemeClr val="dk2"/>
              </a:buClr>
              <a:buSzPct val="100000"/>
              <a:buNone/>
              <a:defRPr sz="3600" b="1">
                <a:solidFill>
                  <a:schemeClr val="dk2"/>
                </a:solidFill>
              </a:defRPr>
            </a:lvl8pPr>
            <a:lvl9pPr>
              <a:spcBef>
                <a:spcPts val="0"/>
              </a:spcBef>
              <a:buClr>
                <a:schemeClr val="dk2"/>
              </a:buClr>
              <a:buSzPct val="100000"/>
              <a:buNone/>
              <a:defRPr sz="3600" b="1">
                <a:solidFill>
                  <a:schemeClr val="dk2"/>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Shape 34"/>
          <p:cNvSpPr txBox="1">
            <a:spLocks noGrp="1"/>
          </p:cNvSpPr>
          <p:nvPr>
            <p:ph type="ctrTitle"/>
          </p:nvPr>
        </p:nvSpPr>
        <p:spPr>
          <a:xfrm>
            <a:off x="685800" y="473108"/>
            <a:ext cx="7772400" cy="2842199"/>
          </a:xfrm>
          <a:prstGeom prst="rect">
            <a:avLst/>
          </a:prstGeom>
        </p:spPr>
        <p:txBody>
          <a:bodyPr lIns="91425" tIns="91425" rIns="91425" bIns="91425" anchor="b" anchorCtr="0">
            <a:noAutofit/>
          </a:bodyPr>
          <a:lstStyle/>
          <a:p>
            <a:pPr rtl="0">
              <a:spcBef>
                <a:spcPts val="0"/>
              </a:spcBef>
              <a:buNone/>
            </a:pPr>
            <a:r>
              <a:rPr lang="en"/>
              <a:t>Introductions </a:t>
            </a:r>
          </a:p>
          <a:p>
            <a:pPr>
              <a:spcBef>
                <a:spcPts val="0"/>
              </a:spcBef>
              <a:buNone/>
            </a:pPr>
            <a:r>
              <a:rPr lang="en"/>
              <a:t>&amp; Conclusions</a:t>
            </a:r>
          </a:p>
        </p:txBody>
      </p:sp>
      <p:sp>
        <p:nvSpPr>
          <p:cNvPr id="35" name="Shape 35"/>
          <p:cNvSpPr txBox="1">
            <a:spLocks noGrp="1"/>
          </p:cNvSpPr>
          <p:nvPr>
            <p:ph type="subTitle" idx="1"/>
          </p:nvPr>
        </p:nvSpPr>
        <p:spPr>
          <a:xfrm>
            <a:off x="685800" y="3896921"/>
            <a:ext cx="7772400" cy="460800"/>
          </a:xfrm>
          <a:prstGeom prst="rect">
            <a:avLst/>
          </a:prstGeom>
        </p:spPr>
        <p:txBody>
          <a:bodyPr lIns="91425" tIns="91425" rIns="91425" bIns="91425" anchor="ctr" anchorCtr="0">
            <a:noAutofit/>
          </a:bodyPr>
          <a:lstStyle/>
          <a:p>
            <a:pPr>
              <a:spcBef>
                <a:spcPts val="0"/>
              </a:spcBef>
              <a:buNone/>
            </a:pPr>
            <a:r>
              <a:rPr lang="en"/>
              <a:t>… of argumentative essays &amp; analysis.</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3rd-Closing Statement</a:t>
            </a:r>
          </a:p>
        </p:txBody>
      </p:sp>
      <p:sp>
        <p:nvSpPr>
          <p:cNvPr id="98" name="Shape 9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a:t>So just as we change in real life with our experiences, so too does Rainsford finally come to find what it means to walk in another’s shoes (or paws) and see the terror that an animal really can feel.</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sz="2600">
                <a:solidFill>
                  <a:schemeClr val="accent1"/>
                </a:solidFill>
              </a:rPr>
              <a:t>Restate Thesis</a:t>
            </a:r>
            <a:r>
              <a:rPr lang="en" sz="2600"/>
              <a:t>→ </a:t>
            </a:r>
            <a:r>
              <a:rPr lang="en" sz="2600">
                <a:solidFill>
                  <a:schemeClr val="accent5"/>
                </a:solidFill>
              </a:rPr>
              <a:t>Summarize</a:t>
            </a:r>
            <a:r>
              <a:rPr lang="en" sz="2600"/>
              <a:t>→ </a:t>
            </a:r>
            <a:r>
              <a:rPr lang="en" sz="2600">
                <a:solidFill>
                  <a:schemeClr val="accent3"/>
                </a:solidFill>
              </a:rPr>
              <a:t>Closing Statement</a:t>
            </a:r>
          </a:p>
        </p:txBody>
      </p:sp>
      <p:sp>
        <p:nvSpPr>
          <p:cNvPr id="104" name="Shape 104"/>
          <p:cNvSpPr txBox="1">
            <a:spLocks noGrp="1"/>
          </p:cNvSpPr>
          <p:nvPr>
            <p:ph type="body" idx="1"/>
          </p:nvPr>
        </p:nvSpPr>
        <p:spPr>
          <a:xfrm>
            <a:off x="457200" y="971550"/>
            <a:ext cx="8229600" cy="3725699"/>
          </a:xfrm>
          <a:prstGeom prst="rect">
            <a:avLst/>
          </a:prstGeom>
        </p:spPr>
        <p:txBody>
          <a:bodyPr lIns="91425" tIns="91425" rIns="91425" bIns="91425" anchor="t" anchorCtr="0">
            <a:noAutofit/>
          </a:bodyPr>
          <a:lstStyle/>
          <a:p>
            <a:pPr indent="457200" rtl="0">
              <a:spcBef>
                <a:spcPts val="0"/>
              </a:spcBef>
              <a:buNone/>
            </a:pPr>
            <a:r>
              <a:rPr lang="en" sz="2100">
                <a:solidFill>
                  <a:schemeClr val="accent1"/>
                </a:solidFill>
              </a:rPr>
              <a:t>In all, Rainsford’s experience as the prey has led him to a him to a new understanding of animals and the way they think and feel.</a:t>
            </a:r>
            <a:r>
              <a:rPr lang="en" sz="2100"/>
              <a:t> </a:t>
            </a:r>
            <a:r>
              <a:rPr lang="en" sz="2100">
                <a:solidFill>
                  <a:schemeClr val="accent5"/>
                </a:solidFill>
              </a:rPr>
              <a:t>It is through having to simply survive in the wild that Rainsford learns the anxiety of finding food and place to stay. However, it is his experience as the prey in which he learns of the fear and terror of being stalked, trapped, and even toyed with for the pleasure of the hunter. And yet, it is in his last act in which he truly becomes animal. It is here, that he proves he must act on his fears to do what every animal must--- save themselves.</a:t>
            </a:r>
            <a:r>
              <a:rPr lang="en" sz="2100"/>
              <a:t> </a:t>
            </a:r>
            <a:r>
              <a:rPr lang="en" sz="2100">
                <a:solidFill>
                  <a:schemeClr val="accent3"/>
                </a:solidFill>
              </a:rPr>
              <a:t>So just as we change in real life with our experiences, so too does Rainsford finally come to find what it means to walk in another’s shoes (or paws) and see the terror that an animal really can feel.</a:t>
            </a:r>
          </a:p>
          <a:p>
            <a:pPr rtl="0">
              <a:spcBef>
                <a:spcPts val="0"/>
              </a:spcBef>
              <a:buNone/>
            </a:pPr>
            <a:endParaRPr sz="2100">
              <a:solidFill>
                <a:schemeClr val="accent3"/>
              </a:solidFill>
            </a:endParaRPr>
          </a:p>
          <a:p>
            <a:pPr>
              <a:spcBef>
                <a:spcPts val="0"/>
              </a:spcBef>
              <a:buNone/>
            </a:pPr>
            <a:endParaRPr sz="2100">
              <a:solidFill>
                <a:schemeClr val="accent3"/>
              </a:solidFill>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Introductions</a:t>
            </a:r>
          </a:p>
        </p:txBody>
      </p:sp>
      <p:sp>
        <p:nvSpPr>
          <p:cNvPr id="41" name="Shape 41"/>
          <p:cNvSpPr txBox="1">
            <a:spLocks noGrp="1"/>
          </p:cNvSpPr>
          <p:nvPr>
            <p:ph type="body" idx="1"/>
          </p:nvPr>
        </p:nvSpPr>
        <p:spPr>
          <a:xfrm>
            <a:off x="457200" y="1200150"/>
            <a:ext cx="8229600" cy="1296600"/>
          </a:xfrm>
          <a:prstGeom prst="rect">
            <a:avLst/>
          </a:prstGeom>
        </p:spPr>
        <p:txBody>
          <a:bodyPr lIns="91425" tIns="91425" rIns="91425" bIns="91425" anchor="t" anchorCtr="0">
            <a:noAutofit/>
          </a:bodyPr>
          <a:lstStyle/>
          <a:p>
            <a:pPr>
              <a:spcBef>
                <a:spcPts val="0"/>
              </a:spcBef>
              <a:buNone/>
            </a:pPr>
            <a:r>
              <a:rPr lang="en" b="1"/>
              <a:t>Purpose:</a:t>
            </a:r>
            <a:r>
              <a:rPr lang="en"/>
              <a:t> To introduce reader to your topic and provide background/context to the argument.</a:t>
            </a:r>
          </a:p>
        </p:txBody>
      </p:sp>
      <p:sp>
        <p:nvSpPr>
          <p:cNvPr id="42" name="Shape 42"/>
          <p:cNvSpPr txBox="1">
            <a:spLocks noGrp="1"/>
          </p:cNvSpPr>
          <p:nvPr>
            <p:ph type="body" idx="2"/>
          </p:nvPr>
        </p:nvSpPr>
        <p:spPr>
          <a:xfrm>
            <a:off x="353250" y="2400350"/>
            <a:ext cx="8229600" cy="1296600"/>
          </a:xfrm>
          <a:prstGeom prst="rect">
            <a:avLst/>
          </a:prstGeom>
        </p:spPr>
        <p:txBody>
          <a:bodyPr lIns="91425" tIns="91425" rIns="91425" bIns="91425" anchor="t" anchorCtr="0">
            <a:noAutofit/>
          </a:bodyPr>
          <a:lstStyle/>
          <a:p>
            <a:pPr rtl="0">
              <a:spcBef>
                <a:spcPts val="0"/>
              </a:spcBef>
              <a:buNone/>
            </a:pPr>
            <a:r>
              <a:rPr lang="en" b="1" u="sng"/>
              <a:t>What does it Contain?</a:t>
            </a:r>
          </a:p>
          <a:p>
            <a:pPr marL="457200" lvl="0" indent="-419100" rtl="0">
              <a:spcBef>
                <a:spcPts val="0"/>
              </a:spcBef>
              <a:buClr>
                <a:schemeClr val="dk1"/>
              </a:buClr>
              <a:buSzPct val="100000"/>
              <a:buFont typeface="Arial"/>
              <a:buChar char="●"/>
            </a:pPr>
            <a:r>
              <a:rPr lang="en"/>
              <a:t>Opening Statement </a:t>
            </a:r>
          </a:p>
          <a:p>
            <a:pPr marL="457200" lvl="0" indent="-419100" rtl="0">
              <a:spcBef>
                <a:spcPts val="0"/>
              </a:spcBef>
              <a:buClr>
                <a:schemeClr val="dk1"/>
              </a:buClr>
              <a:buSzPct val="100000"/>
              <a:buFont typeface="Arial"/>
              <a:buChar char="●"/>
            </a:pPr>
            <a:r>
              <a:rPr lang="en"/>
              <a:t>Background and Context </a:t>
            </a:r>
          </a:p>
          <a:p>
            <a:pPr marL="457200" lvl="0" indent="-419100" rtl="0">
              <a:spcBef>
                <a:spcPts val="0"/>
              </a:spcBef>
              <a:buClr>
                <a:schemeClr val="dk1"/>
              </a:buClr>
              <a:buSzPct val="100000"/>
              <a:buFont typeface="Arial"/>
              <a:buChar char="●"/>
            </a:pPr>
            <a:r>
              <a:rPr lang="en"/>
              <a:t>Thesis</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Opening Statement</a:t>
            </a:r>
          </a:p>
        </p:txBody>
      </p:sp>
      <p:sp>
        <p:nvSpPr>
          <p:cNvPr id="48" name="Shape 48"/>
          <p:cNvSpPr txBox="1">
            <a:spLocks noGrp="1"/>
          </p:cNvSpPr>
          <p:nvPr>
            <p:ph type="body" idx="1"/>
          </p:nvPr>
        </p:nvSpPr>
        <p:spPr>
          <a:xfrm>
            <a:off x="457200" y="1200150"/>
            <a:ext cx="8229600" cy="1370700"/>
          </a:xfrm>
          <a:prstGeom prst="rect">
            <a:avLst/>
          </a:prstGeom>
        </p:spPr>
        <p:txBody>
          <a:bodyPr lIns="91425" tIns="91425" rIns="91425" bIns="91425" anchor="t" anchorCtr="0">
            <a:noAutofit/>
          </a:bodyPr>
          <a:lstStyle/>
          <a:p>
            <a:pPr>
              <a:spcBef>
                <a:spcPts val="0"/>
              </a:spcBef>
              <a:buNone/>
            </a:pPr>
            <a:r>
              <a:rPr lang="en" b="1"/>
              <a:t>Purpose:</a:t>
            </a:r>
            <a:r>
              <a:rPr lang="en"/>
              <a:t> To grab readers attention and inform them of the topic being discussed or argued. </a:t>
            </a:r>
          </a:p>
        </p:txBody>
      </p:sp>
      <p:sp>
        <p:nvSpPr>
          <p:cNvPr id="49" name="Shape 49"/>
          <p:cNvSpPr txBox="1">
            <a:spLocks noGrp="1"/>
          </p:cNvSpPr>
          <p:nvPr>
            <p:ph type="body" idx="2"/>
          </p:nvPr>
        </p:nvSpPr>
        <p:spPr>
          <a:xfrm>
            <a:off x="457200" y="2266950"/>
            <a:ext cx="8229600" cy="857400"/>
          </a:xfrm>
          <a:prstGeom prst="rect">
            <a:avLst/>
          </a:prstGeom>
        </p:spPr>
        <p:txBody>
          <a:bodyPr lIns="91425" tIns="91425" rIns="91425" bIns="91425" anchor="t" anchorCtr="0">
            <a:noAutofit/>
          </a:bodyPr>
          <a:lstStyle/>
          <a:p>
            <a:pPr lvl="0" algn="ctr" rtl="0">
              <a:spcBef>
                <a:spcPts val="0"/>
              </a:spcBef>
              <a:buNone/>
            </a:pPr>
            <a:r>
              <a:rPr lang="en" b="1">
                <a:solidFill>
                  <a:schemeClr val="accent1"/>
                </a:solidFill>
              </a:rPr>
              <a:t>What topic will your paper discuss?</a:t>
            </a:r>
          </a:p>
        </p:txBody>
      </p:sp>
      <p:sp>
        <p:nvSpPr>
          <p:cNvPr id="50" name="Shape 50"/>
          <p:cNvSpPr txBox="1">
            <a:spLocks noGrp="1"/>
          </p:cNvSpPr>
          <p:nvPr>
            <p:ph type="body" idx="3"/>
          </p:nvPr>
        </p:nvSpPr>
        <p:spPr>
          <a:xfrm>
            <a:off x="457200" y="2876550"/>
            <a:ext cx="8229600" cy="1296600"/>
          </a:xfrm>
          <a:prstGeom prst="rect">
            <a:avLst/>
          </a:prstGeom>
        </p:spPr>
        <p:txBody>
          <a:bodyPr lIns="91425" tIns="91425" rIns="91425" bIns="91425" anchor="t" anchorCtr="0">
            <a:noAutofit/>
          </a:bodyPr>
          <a:lstStyle/>
          <a:p>
            <a:pPr rtl="0">
              <a:spcBef>
                <a:spcPts val="0"/>
              </a:spcBef>
              <a:buNone/>
            </a:pPr>
            <a:r>
              <a:rPr lang="en" b="1"/>
              <a:t>Example:</a:t>
            </a:r>
            <a:r>
              <a:rPr lang="en"/>
              <a:t> </a:t>
            </a:r>
          </a:p>
          <a:p>
            <a:pPr lvl="0" indent="457200" rtl="0">
              <a:spcBef>
                <a:spcPts val="0"/>
              </a:spcBef>
              <a:buNone/>
            </a:pPr>
            <a:r>
              <a:rPr lang="en" sz="2700"/>
              <a:t>With each major and minor event of our lives comes a change to our beliefs, we call this change development.</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lvl="0" rtl="0">
              <a:spcBef>
                <a:spcPts val="0"/>
              </a:spcBef>
              <a:buNone/>
            </a:pPr>
            <a:r>
              <a:rPr lang="en"/>
              <a:t>Background &amp; Context</a:t>
            </a:r>
          </a:p>
        </p:txBody>
      </p:sp>
      <p:sp>
        <p:nvSpPr>
          <p:cNvPr id="56" name="Shape 56"/>
          <p:cNvSpPr txBox="1">
            <a:spLocks noGrp="1"/>
          </p:cNvSpPr>
          <p:nvPr>
            <p:ph type="body" idx="1"/>
          </p:nvPr>
        </p:nvSpPr>
        <p:spPr>
          <a:xfrm>
            <a:off x="381000" y="971550"/>
            <a:ext cx="8229600" cy="1370700"/>
          </a:xfrm>
          <a:prstGeom prst="rect">
            <a:avLst/>
          </a:prstGeom>
        </p:spPr>
        <p:txBody>
          <a:bodyPr lIns="91425" tIns="91425" rIns="91425" bIns="91425" anchor="t" anchorCtr="0">
            <a:noAutofit/>
          </a:bodyPr>
          <a:lstStyle/>
          <a:p>
            <a:pPr lvl="0" rtl="0">
              <a:spcBef>
                <a:spcPts val="0"/>
              </a:spcBef>
              <a:buNone/>
            </a:pPr>
            <a:r>
              <a:rPr lang="en" sz="2500" b="1"/>
              <a:t>Purpose:</a:t>
            </a:r>
            <a:r>
              <a:rPr lang="en" sz="2500"/>
              <a:t> Inform readers of the different sides of an argument, provide background to a story.</a:t>
            </a:r>
          </a:p>
        </p:txBody>
      </p:sp>
      <p:sp>
        <p:nvSpPr>
          <p:cNvPr id="57" name="Shape 57"/>
          <p:cNvSpPr txBox="1">
            <a:spLocks noGrp="1"/>
          </p:cNvSpPr>
          <p:nvPr>
            <p:ph type="body" idx="2"/>
          </p:nvPr>
        </p:nvSpPr>
        <p:spPr>
          <a:xfrm>
            <a:off x="-132675" y="1733550"/>
            <a:ext cx="9537599" cy="609599"/>
          </a:xfrm>
          <a:prstGeom prst="rect">
            <a:avLst/>
          </a:prstGeom>
        </p:spPr>
        <p:txBody>
          <a:bodyPr lIns="91425" tIns="91425" rIns="91425" bIns="91425" anchor="t" anchorCtr="0">
            <a:noAutofit/>
          </a:bodyPr>
          <a:lstStyle/>
          <a:p>
            <a:pPr lvl="0" algn="ctr" rtl="0">
              <a:spcBef>
                <a:spcPts val="0"/>
              </a:spcBef>
              <a:buNone/>
            </a:pPr>
            <a:r>
              <a:rPr lang="en" sz="2000" b="1">
                <a:solidFill>
                  <a:schemeClr val="accent1"/>
                </a:solidFill>
              </a:rPr>
              <a:t>What is the story about? What are the sides of the argument?</a:t>
            </a:r>
          </a:p>
        </p:txBody>
      </p:sp>
      <p:sp>
        <p:nvSpPr>
          <p:cNvPr id="58" name="Shape 58"/>
          <p:cNvSpPr txBox="1">
            <a:spLocks noGrp="1"/>
          </p:cNvSpPr>
          <p:nvPr>
            <p:ph type="body" idx="3"/>
          </p:nvPr>
        </p:nvSpPr>
        <p:spPr>
          <a:xfrm>
            <a:off x="457200" y="2114550"/>
            <a:ext cx="8229600" cy="2436299"/>
          </a:xfrm>
          <a:prstGeom prst="rect">
            <a:avLst/>
          </a:prstGeom>
        </p:spPr>
        <p:txBody>
          <a:bodyPr lIns="91425" tIns="91425" rIns="91425" bIns="91425" anchor="t" anchorCtr="0">
            <a:noAutofit/>
          </a:bodyPr>
          <a:lstStyle/>
          <a:p>
            <a:pPr lvl="0" rtl="0">
              <a:spcBef>
                <a:spcPts val="0"/>
              </a:spcBef>
              <a:buNone/>
            </a:pPr>
            <a:r>
              <a:rPr lang="en" sz="2500" b="1"/>
              <a:t>Example:</a:t>
            </a:r>
            <a:r>
              <a:rPr lang="en" sz="2500"/>
              <a:t> </a:t>
            </a:r>
          </a:p>
          <a:p>
            <a:pPr lvl="0" indent="457200" rtl="0">
              <a:spcBef>
                <a:spcPts val="0"/>
              </a:spcBef>
              <a:buNone/>
            </a:pPr>
            <a:r>
              <a:rPr lang="en" sz="2000"/>
              <a:t>We see this development in Rainsford, the protagonist from Richard Connell’s short story, “The Most Dangerous Game.” In this story, Rainsford initially believes that animals have no feeling, but with a turning of the tides, Rainsford finds himself in the position of the prey. Some argue that, though his experience is intense and nearly fatal, he does not change his mind regarding animals. However, this can be disproved. </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77875" y="102527"/>
            <a:ext cx="8229600" cy="857400"/>
          </a:xfrm>
          <a:prstGeom prst="rect">
            <a:avLst/>
          </a:prstGeom>
        </p:spPr>
        <p:txBody>
          <a:bodyPr lIns="91425" tIns="91425" rIns="91425" bIns="91425" anchor="b" anchorCtr="0">
            <a:noAutofit/>
          </a:bodyPr>
          <a:lstStyle/>
          <a:p>
            <a:pPr>
              <a:spcBef>
                <a:spcPts val="0"/>
              </a:spcBef>
              <a:buNone/>
            </a:pPr>
            <a:r>
              <a:rPr lang="en"/>
              <a:t>Thesis   </a:t>
            </a:r>
          </a:p>
        </p:txBody>
      </p:sp>
      <p:sp>
        <p:nvSpPr>
          <p:cNvPr id="64" name="Shape 64"/>
          <p:cNvSpPr txBox="1">
            <a:spLocks noGrp="1"/>
          </p:cNvSpPr>
          <p:nvPr>
            <p:ph type="body" idx="1"/>
          </p:nvPr>
        </p:nvSpPr>
        <p:spPr>
          <a:xfrm>
            <a:off x="457200" y="1200150"/>
            <a:ext cx="8229600" cy="1120800"/>
          </a:xfrm>
          <a:prstGeom prst="rect">
            <a:avLst/>
          </a:prstGeom>
        </p:spPr>
        <p:txBody>
          <a:bodyPr lIns="91425" tIns="91425" rIns="91425" bIns="91425" anchor="t" anchorCtr="0">
            <a:noAutofit/>
          </a:bodyPr>
          <a:lstStyle/>
          <a:p>
            <a:pPr>
              <a:spcBef>
                <a:spcPts val="0"/>
              </a:spcBef>
              <a:buNone/>
            </a:pPr>
            <a:r>
              <a:rPr lang="en" sz="2500" b="1"/>
              <a:t>Purpose: </a:t>
            </a:r>
            <a:r>
              <a:rPr lang="en" sz="2500"/>
              <a:t>To provide a one sentence claim that you will prove throughout your paper. It is the inference you are making about the text.</a:t>
            </a:r>
          </a:p>
        </p:txBody>
      </p:sp>
      <p:sp>
        <p:nvSpPr>
          <p:cNvPr id="65" name="Shape 65"/>
          <p:cNvSpPr txBox="1">
            <a:spLocks noGrp="1"/>
          </p:cNvSpPr>
          <p:nvPr>
            <p:ph type="body" idx="2"/>
          </p:nvPr>
        </p:nvSpPr>
        <p:spPr>
          <a:xfrm>
            <a:off x="477875" y="2306150"/>
            <a:ext cx="8229600" cy="595200"/>
          </a:xfrm>
          <a:prstGeom prst="rect">
            <a:avLst/>
          </a:prstGeom>
        </p:spPr>
        <p:txBody>
          <a:bodyPr lIns="91425" tIns="91425" rIns="91425" bIns="91425" anchor="t" anchorCtr="0">
            <a:noAutofit/>
          </a:bodyPr>
          <a:lstStyle/>
          <a:p>
            <a:pPr lvl="0" algn="ctr" rtl="0">
              <a:spcBef>
                <a:spcPts val="0"/>
              </a:spcBef>
              <a:buNone/>
            </a:pPr>
            <a:r>
              <a:rPr lang="en" sz="2500" b="1">
                <a:solidFill>
                  <a:schemeClr val="accent1"/>
                </a:solidFill>
              </a:rPr>
              <a:t>What is your opinion?</a:t>
            </a:r>
          </a:p>
        </p:txBody>
      </p:sp>
      <p:sp>
        <p:nvSpPr>
          <p:cNvPr id="66" name="Shape 66"/>
          <p:cNvSpPr txBox="1">
            <a:spLocks noGrp="1"/>
          </p:cNvSpPr>
          <p:nvPr>
            <p:ph type="body" idx="3"/>
          </p:nvPr>
        </p:nvSpPr>
        <p:spPr>
          <a:xfrm>
            <a:off x="457200" y="2419350"/>
            <a:ext cx="8229600" cy="1296600"/>
          </a:xfrm>
          <a:prstGeom prst="rect">
            <a:avLst/>
          </a:prstGeom>
        </p:spPr>
        <p:txBody>
          <a:bodyPr lIns="91425" tIns="91425" rIns="91425" bIns="91425" anchor="t" anchorCtr="0">
            <a:noAutofit/>
          </a:bodyPr>
          <a:lstStyle/>
          <a:p>
            <a:pPr rtl="0">
              <a:spcBef>
                <a:spcPts val="0"/>
              </a:spcBef>
              <a:buNone/>
            </a:pPr>
            <a:r>
              <a:rPr lang="en" sz="2700" b="1"/>
              <a:t>Example:</a:t>
            </a:r>
          </a:p>
          <a:p>
            <a:pPr lvl="0" rtl="0">
              <a:spcBef>
                <a:spcPts val="0"/>
              </a:spcBef>
              <a:buNone/>
            </a:pPr>
            <a:r>
              <a:rPr lang="en" sz="2700"/>
              <a:t>  </a:t>
            </a:r>
            <a:r>
              <a:rPr lang="en" sz="2500"/>
              <a:t>Looking at how Rainsford finds himself in the wild with only his instincts, his position as prey to Zaroff, and his final animalistic act, readers will see that Rainsford has no other option other than to change his mind regarding animal feelings.  </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sz="2400">
                <a:solidFill>
                  <a:schemeClr val="accent1"/>
                </a:solidFill>
              </a:rPr>
              <a:t>Opening Statement</a:t>
            </a:r>
            <a:r>
              <a:rPr lang="en" sz="2400"/>
              <a:t>→ </a:t>
            </a:r>
            <a:r>
              <a:rPr lang="en" sz="2400">
                <a:solidFill>
                  <a:schemeClr val="accent5"/>
                </a:solidFill>
              </a:rPr>
              <a:t>Background &amp; Context</a:t>
            </a:r>
            <a:r>
              <a:rPr lang="en" sz="2400"/>
              <a:t>→ </a:t>
            </a:r>
            <a:r>
              <a:rPr lang="en" sz="2400">
                <a:solidFill>
                  <a:schemeClr val="accent3"/>
                </a:solidFill>
              </a:rPr>
              <a:t>Thesis</a:t>
            </a:r>
          </a:p>
        </p:txBody>
      </p:sp>
      <p:sp>
        <p:nvSpPr>
          <p:cNvPr id="72" name="Shape 72"/>
          <p:cNvSpPr txBox="1">
            <a:spLocks noGrp="1"/>
          </p:cNvSpPr>
          <p:nvPr>
            <p:ph type="body" idx="1"/>
          </p:nvPr>
        </p:nvSpPr>
        <p:spPr>
          <a:xfrm>
            <a:off x="457200" y="1123950"/>
            <a:ext cx="8229600" cy="3725699"/>
          </a:xfrm>
          <a:prstGeom prst="rect">
            <a:avLst/>
          </a:prstGeom>
        </p:spPr>
        <p:txBody>
          <a:bodyPr lIns="91425" tIns="91425" rIns="91425" bIns="91425" anchor="t" anchorCtr="0">
            <a:noAutofit/>
          </a:bodyPr>
          <a:lstStyle/>
          <a:p>
            <a:pPr indent="457200" rtl="0">
              <a:spcBef>
                <a:spcPts val="0"/>
              </a:spcBef>
              <a:buNone/>
            </a:pPr>
            <a:r>
              <a:rPr lang="en" sz="2000">
                <a:solidFill>
                  <a:schemeClr val="accent1"/>
                </a:solidFill>
              </a:rPr>
              <a:t>With each major and minor event of our lives comes a change to our beliefs, we call this change development. </a:t>
            </a:r>
            <a:r>
              <a:rPr lang="en" sz="2000">
                <a:solidFill>
                  <a:schemeClr val="accent5"/>
                </a:solidFill>
              </a:rPr>
              <a:t>We see this development in Rainsford, the protagonist, from Richard Connell’s short story, “The Most Dangerous Game.” In this story, Rainsford initially believes that animals have no feeling, but with a turning of the tides, Rainsford finds himself in the position of the prey. Some argue that, though his experience is intense and nearly fatal, he does not change his mind regarding animals. However, this can be disproved. </a:t>
            </a:r>
            <a:r>
              <a:rPr lang="en" sz="2000">
                <a:solidFill>
                  <a:schemeClr val="accent3"/>
                </a:solidFill>
              </a:rPr>
              <a:t>Looking at how Rainsford handles himself in the wild with only his instincts, his position as prey to Zaroff, and his final animalistic act, readers will see that Rainsford has no other option other than to change his mind regarding animal feelings. </a:t>
            </a:r>
          </a:p>
          <a:p>
            <a:pPr indent="457200" rtl="0">
              <a:spcBef>
                <a:spcPts val="0"/>
              </a:spcBef>
              <a:buNone/>
            </a:pPr>
            <a:endParaRPr sz="2700">
              <a:solidFill>
                <a:schemeClr val="accent3"/>
              </a:solidFill>
            </a:endParaRPr>
          </a:p>
          <a:p>
            <a:pPr>
              <a:spcBef>
                <a:spcPts val="0"/>
              </a:spcBef>
              <a:buNone/>
            </a:pPr>
            <a:endParaRPr>
              <a:solidFill>
                <a:schemeClr val="accent3"/>
              </a:solidFill>
            </a:endParaRP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Conclusions</a:t>
            </a:r>
          </a:p>
        </p:txBody>
      </p:sp>
      <p:sp>
        <p:nvSpPr>
          <p:cNvPr id="78" name="Shape 78"/>
          <p:cNvSpPr txBox="1">
            <a:spLocks noGrp="1"/>
          </p:cNvSpPr>
          <p:nvPr>
            <p:ph type="body" idx="1"/>
          </p:nvPr>
        </p:nvSpPr>
        <p:spPr>
          <a:xfrm>
            <a:off x="457200" y="1200150"/>
            <a:ext cx="8229600" cy="1200299"/>
          </a:xfrm>
          <a:prstGeom prst="rect">
            <a:avLst/>
          </a:prstGeom>
        </p:spPr>
        <p:txBody>
          <a:bodyPr lIns="91425" tIns="91425" rIns="91425" bIns="91425" anchor="t" anchorCtr="0">
            <a:noAutofit/>
          </a:bodyPr>
          <a:lstStyle/>
          <a:p>
            <a:pPr lvl="0" rtl="0">
              <a:spcBef>
                <a:spcPts val="0"/>
              </a:spcBef>
              <a:buNone/>
            </a:pPr>
            <a:r>
              <a:rPr lang="en" sz="2800" b="1"/>
              <a:t>Purpose:</a:t>
            </a:r>
            <a:r>
              <a:rPr lang="en" sz="2800"/>
              <a:t> To introduce remind the reader of what has been discussed and bring them to a close.</a:t>
            </a:r>
          </a:p>
        </p:txBody>
      </p:sp>
      <p:sp>
        <p:nvSpPr>
          <p:cNvPr id="79" name="Shape 79"/>
          <p:cNvSpPr txBox="1">
            <a:spLocks noGrp="1"/>
          </p:cNvSpPr>
          <p:nvPr>
            <p:ph type="body" idx="2"/>
          </p:nvPr>
        </p:nvSpPr>
        <p:spPr>
          <a:xfrm>
            <a:off x="353250" y="2400350"/>
            <a:ext cx="8229600" cy="1296600"/>
          </a:xfrm>
          <a:prstGeom prst="rect">
            <a:avLst/>
          </a:prstGeom>
        </p:spPr>
        <p:txBody>
          <a:bodyPr lIns="91425" tIns="91425" rIns="91425" bIns="91425" anchor="t" anchorCtr="0">
            <a:noAutofit/>
          </a:bodyPr>
          <a:lstStyle/>
          <a:p>
            <a:pPr lvl="0" rtl="0">
              <a:spcBef>
                <a:spcPts val="0"/>
              </a:spcBef>
              <a:buNone/>
            </a:pPr>
            <a:r>
              <a:rPr lang="en" b="1" u="sng"/>
              <a:t>What does it Contain?</a:t>
            </a:r>
          </a:p>
          <a:p>
            <a:pPr marL="457200" lvl="0" indent="-419100" rtl="0">
              <a:spcBef>
                <a:spcPts val="0"/>
              </a:spcBef>
              <a:buClr>
                <a:schemeClr val="dk1"/>
              </a:buClr>
              <a:buSzPct val="100000"/>
              <a:buFont typeface="Arial"/>
              <a:buChar char="●"/>
            </a:pPr>
            <a:r>
              <a:rPr lang="en"/>
              <a:t>Restate Thesis</a:t>
            </a:r>
          </a:p>
          <a:p>
            <a:pPr marL="457200" lvl="0" indent="-419100" rtl="0">
              <a:spcBef>
                <a:spcPts val="0"/>
              </a:spcBef>
              <a:buClr>
                <a:schemeClr val="dk1"/>
              </a:buClr>
              <a:buSzPct val="100000"/>
              <a:buFont typeface="Arial"/>
              <a:buChar char="●"/>
            </a:pPr>
            <a:r>
              <a:rPr lang="en"/>
              <a:t>Summarize reasons/points made</a:t>
            </a:r>
          </a:p>
          <a:p>
            <a:pPr marL="457200" lvl="0" indent="-419100" rtl="0">
              <a:spcBef>
                <a:spcPts val="0"/>
              </a:spcBef>
              <a:buClr>
                <a:schemeClr val="dk1"/>
              </a:buClr>
              <a:buSzPct val="100000"/>
              <a:buFont typeface="Arial"/>
              <a:buChar char="●"/>
            </a:pPr>
            <a:r>
              <a:rPr lang="en"/>
              <a:t>Closing Statement</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1st-Restate Thesis </a:t>
            </a:r>
          </a:p>
        </p:txBody>
      </p:sp>
      <p:sp>
        <p:nvSpPr>
          <p:cNvPr id="85" name="Shape 85"/>
          <p:cNvSpPr txBox="1">
            <a:spLocks noGrp="1"/>
          </p:cNvSpPr>
          <p:nvPr>
            <p:ph type="body" idx="1"/>
          </p:nvPr>
        </p:nvSpPr>
        <p:spPr>
          <a:xfrm>
            <a:off x="457200" y="1200150"/>
            <a:ext cx="8229600" cy="1601999"/>
          </a:xfrm>
          <a:prstGeom prst="rect">
            <a:avLst/>
          </a:prstGeom>
        </p:spPr>
        <p:txBody>
          <a:bodyPr lIns="91425" tIns="91425" rIns="91425" bIns="91425" anchor="t" anchorCtr="0">
            <a:noAutofit/>
          </a:bodyPr>
          <a:lstStyle/>
          <a:p>
            <a:pPr rtl="0">
              <a:spcBef>
                <a:spcPts val="0"/>
              </a:spcBef>
              <a:buNone/>
            </a:pPr>
            <a:r>
              <a:rPr lang="en" sz="2000" b="1"/>
              <a:t>Original:</a:t>
            </a:r>
            <a:r>
              <a:rPr lang="en" sz="2000"/>
              <a:t> Looking at how Rainsford finds himself in the wild with only his instincts, his position as prey to Zaroff, and his final animalistic act, readers will see that Rainsford has no other option other than to change his mind regarding animal feelings. </a:t>
            </a:r>
            <a:r>
              <a:rPr lang="en" sz="2500"/>
              <a:t> </a:t>
            </a:r>
          </a:p>
          <a:p>
            <a:pPr>
              <a:spcBef>
                <a:spcPts val="0"/>
              </a:spcBef>
              <a:buNone/>
            </a:pPr>
            <a:endParaRPr/>
          </a:p>
        </p:txBody>
      </p:sp>
      <p:sp>
        <p:nvSpPr>
          <p:cNvPr id="86" name="Shape 86"/>
          <p:cNvSpPr txBox="1"/>
          <p:nvPr/>
        </p:nvSpPr>
        <p:spPr>
          <a:xfrm>
            <a:off x="457200" y="2913175"/>
            <a:ext cx="8071199" cy="2075700"/>
          </a:xfrm>
          <a:prstGeom prst="rect">
            <a:avLst/>
          </a:prstGeom>
          <a:noFill/>
          <a:ln>
            <a:noFill/>
          </a:ln>
        </p:spPr>
        <p:txBody>
          <a:bodyPr lIns="91425" tIns="91425" rIns="91425" bIns="91425" anchor="ctr" anchorCtr="0">
            <a:noAutofit/>
          </a:bodyPr>
          <a:lstStyle/>
          <a:p>
            <a:pPr rtl="0">
              <a:spcBef>
                <a:spcPts val="600"/>
              </a:spcBef>
              <a:buNone/>
            </a:pPr>
            <a:r>
              <a:rPr lang="en" sz="2500" b="1">
                <a:solidFill>
                  <a:schemeClr val="dk1"/>
                </a:solidFill>
              </a:rPr>
              <a:t>Restated:</a:t>
            </a:r>
          </a:p>
          <a:p>
            <a:pPr lvl="0" rtl="0">
              <a:spcBef>
                <a:spcPts val="600"/>
              </a:spcBef>
              <a:buNone/>
            </a:pPr>
            <a:r>
              <a:rPr lang="en" sz="2500">
                <a:solidFill>
                  <a:schemeClr val="dk1"/>
                </a:solidFill>
              </a:rPr>
              <a:t>In all, Rainsford’s experience as the prey has led him to a him to a new understanding of animals and the way they think and feel.</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139527"/>
            <a:ext cx="8229600" cy="857400"/>
          </a:xfrm>
          <a:prstGeom prst="rect">
            <a:avLst/>
          </a:prstGeom>
        </p:spPr>
        <p:txBody>
          <a:bodyPr lIns="91425" tIns="91425" rIns="91425" bIns="91425" anchor="b" anchorCtr="0">
            <a:noAutofit/>
          </a:bodyPr>
          <a:lstStyle/>
          <a:p>
            <a:pPr>
              <a:spcBef>
                <a:spcPts val="0"/>
              </a:spcBef>
              <a:buNone/>
            </a:pPr>
            <a:r>
              <a:rPr lang="en"/>
              <a:t>2nd- Summarize Body</a:t>
            </a:r>
          </a:p>
        </p:txBody>
      </p:sp>
      <p:sp>
        <p:nvSpPr>
          <p:cNvPr id="92" name="Shape 9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indent="457200">
              <a:spcBef>
                <a:spcPts val="0"/>
              </a:spcBef>
              <a:buNone/>
            </a:pPr>
            <a:r>
              <a:rPr lang="en" sz="2600"/>
              <a:t>It is through having to simply survive in the wild that Rainsford learns the anxiety of finding food and place to stay. However, it is his experience as the prey in which he learns of the fear and terror of being stalked, trapped, and even toyed with for the pleasure of the hunter. And yet, it is in his last act in which he truly becomes animal. It is here, that he proves he must act on his fears to do what every animal must--- save themselves.</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label">
  <a:themeElements>
    <a:clrScheme name="Custom 352">
      <a:dk1>
        <a:srgbClr val="333333"/>
      </a:dk1>
      <a:lt1>
        <a:srgbClr val="FFFFFF"/>
      </a:lt1>
      <a:dk2>
        <a:srgbClr val="800000"/>
      </a:dk2>
      <a:lt2>
        <a:srgbClr val="CCCCCC"/>
      </a:lt2>
      <a:accent1>
        <a:srgbClr val="0E427E"/>
      </a:accent1>
      <a:accent2>
        <a:srgbClr val="C5AF48"/>
      </a:accent2>
      <a:accent3>
        <a:srgbClr val="327C56"/>
      </a:accent3>
      <a:accent4>
        <a:srgbClr val="387B7D"/>
      </a:accent4>
      <a:accent5>
        <a:srgbClr val="BA7436"/>
      </a:accent5>
      <a:accent6>
        <a:srgbClr val="804000"/>
      </a:accent6>
      <a:hlink>
        <a:srgbClr val="1D6B8D"/>
      </a:hlink>
      <a:folHlink>
        <a:srgbClr val="103B4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877</Words>
  <Application>Microsoft Macintosh PowerPoint</Application>
  <PresentationFormat>On-screen Show (16:9)</PresentationFormat>
  <Paragraphs>42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label</vt:lpstr>
      <vt:lpstr>Introductions  &amp; Conclusions</vt:lpstr>
      <vt:lpstr>Introductions</vt:lpstr>
      <vt:lpstr>Opening Statement</vt:lpstr>
      <vt:lpstr>Background &amp; Context</vt:lpstr>
      <vt:lpstr>Thesis   </vt:lpstr>
      <vt:lpstr>Opening Statement→ Background &amp; Context→ Thesis</vt:lpstr>
      <vt:lpstr>Conclusions</vt:lpstr>
      <vt:lpstr>1st-Restate Thesis </vt:lpstr>
      <vt:lpstr>2nd- Summarize Body</vt:lpstr>
      <vt:lpstr>3rd-Closing Statement</vt:lpstr>
      <vt:lpstr>Restate Thesis→ Summarize→ Closing Statement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Introductions  &amp; Conclusions</dc:title>
  <cp:lastModifiedBy>Sarah Reisdorf</cp:lastModifiedBy>
  <cp:revision>1</cp:revision>
  <dcterms:modified xsi:type="dcterms:W3CDTF">2014-09-28T20:52:45Z</dcterms:modified>
</cp:coreProperties>
</file>